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2" r:id="rId3"/>
    <p:sldId id="257" r:id="rId4"/>
    <p:sldId id="269" r:id="rId5"/>
    <p:sldId id="274" r:id="rId6"/>
    <p:sldId id="275" r:id="rId7"/>
    <p:sldId id="276" r:id="rId8"/>
    <p:sldId id="277" r:id="rId9"/>
    <p:sldId id="270" r:id="rId10"/>
    <p:sldId id="258" r:id="rId11"/>
    <p:sldId id="271" r:id="rId12"/>
    <p:sldId id="26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87" d="100"/>
          <a:sy n="87" d="100"/>
        </p:scale>
        <p:origin x="120" y="9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4/14/2020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93453" y="220337"/>
            <a:ext cx="8915399" cy="1857912"/>
          </a:xfrm>
        </p:spPr>
        <p:txBody>
          <a:bodyPr/>
          <a:lstStyle/>
          <a:p>
            <a:r>
              <a:rPr lang="en-ZA" dirty="0"/>
              <a:t>Postgraduate Literacies &amp; Research Skills Workshops </a:t>
            </a:r>
          </a:p>
        </p:txBody>
      </p:sp>
      <p:sp>
        <p:nvSpPr>
          <p:cNvPr id="3" name="Subtitle 2"/>
          <p:cNvSpPr>
            <a:spLocks noGrp="1"/>
          </p:cNvSpPr>
          <p:nvPr>
            <p:ph type="subTitle" idx="1"/>
          </p:nvPr>
        </p:nvSpPr>
        <p:spPr>
          <a:xfrm>
            <a:off x="8813744" y="4832463"/>
            <a:ext cx="2963288" cy="1126283"/>
          </a:xfrm>
        </p:spPr>
        <p:txBody>
          <a:bodyPr/>
          <a:lstStyle/>
          <a:p>
            <a:r>
              <a:rPr lang="en-ZA" dirty="0"/>
              <a:t>Presented by :</a:t>
            </a:r>
          </a:p>
          <a:p>
            <a:r>
              <a:rPr lang="en-ZA" dirty="0"/>
              <a:t>Tapiwa </a:t>
            </a:r>
            <a:r>
              <a:rPr lang="en-ZA" dirty="0" err="1"/>
              <a:t>Gundu</a:t>
            </a:r>
            <a:r>
              <a:rPr lang="en-ZA" dirty="0"/>
              <a:t> (PhD)</a:t>
            </a:r>
          </a:p>
          <a:p>
            <a:endParaRPr lang="en-ZA" dirty="0"/>
          </a:p>
        </p:txBody>
      </p:sp>
      <p:sp>
        <p:nvSpPr>
          <p:cNvPr id="5" name="Title 1"/>
          <p:cNvSpPr txBox="1">
            <a:spLocks/>
          </p:cNvSpPr>
          <p:nvPr/>
        </p:nvSpPr>
        <p:spPr>
          <a:xfrm>
            <a:off x="2875650" y="2935705"/>
            <a:ext cx="7513255" cy="529389"/>
          </a:xfrm>
          <a:prstGeom prst="rect">
            <a:avLst/>
          </a:prstGeom>
        </p:spPr>
        <p:txBody>
          <a:bodyPr vert="horz" lIns="91440" tIns="45720" rIns="91440" bIns="45720" rtlCol="0" anchor="b">
            <a:normAutofit fontScale="62500" lnSpcReduction="20000"/>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ZA" b="1" dirty="0" smtClean="0"/>
              <a:t>Workshop </a:t>
            </a:r>
            <a:r>
              <a:rPr lang="en-ZA" b="1" dirty="0" smtClean="0"/>
              <a:t>5: </a:t>
            </a:r>
            <a:r>
              <a:rPr lang="en-ZA" b="1" dirty="0" smtClean="0"/>
              <a:t>Ethical </a:t>
            </a:r>
            <a:r>
              <a:rPr lang="en-ZA" b="1" dirty="0"/>
              <a:t>Considerations</a:t>
            </a:r>
            <a:endParaRPr lang="en-ZA" b="1" dirty="0"/>
          </a:p>
        </p:txBody>
      </p:sp>
    </p:spTree>
    <p:extLst>
      <p:ext uri="{BB962C8B-B14F-4D97-AF65-F5344CB8AC3E}">
        <p14:creationId xmlns:p14="http://schemas.microsoft.com/office/powerpoint/2010/main" val="9122604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6041" y="203005"/>
            <a:ext cx="8911687" cy="759522"/>
          </a:xfrm>
        </p:spPr>
        <p:txBody>
          <a:bodyPr/>
          <a:lstStyle/>
          <a:p>
            <a:r>
              <a:rPr lang="en-ZA" dirty="0"/>
              <a:t>academic </a:t>
            </a:r>
            <a:r>
              <a:rPr lang="en-ZA" dirty="0" smtClean="0"/>
              <a:t>integrity</a:t>
            </a:r>
            <a:endParaRPr lang="en-ZA" dirty="0"/>
          </a:p>
        </p:txBody>
      </p:sp>
      <p:sp>
        <p:nvSpPr>
          <p:cNvPr id="10" name="Content Placeholder 9"/>
          <p:cNvSpPr>
            <a:spLocks noGrp="1"/>
          </p:cNvSpPr>
          <p:nvPr>
            <p:ph idx="1"/>
          </p:nvPr>
        </p:nvSpPr>
        <p:spPr>
          <a:xfrm>
            <a:off x="2589212" y="1057619"/>
            <a:ext cx="8915400" cy="5530468"/>
          </a:xfrm>
        </p:spPr>
        <p:txBody>
          <a:bodyPr>
            <a:normAutofit/>
          </a:bodyPr>
          <a:lstStyle/>
          <a:p>
            <a:pPr marL="0" indent="0">
              <a:buNone/>
            </a:pPr>
            <a:r>
              <a:rPr lang="en-ZA" dirty="0"/>
              <a:t>There are many types of academic dishonesty - some are obvious, while some are less obvious.</a:t>
            </a:r>
          </a:p>
          <a:p>
            <a:r>
              <a:rPr lang="en-ZA" dirty="0" smtClean="0"/>
              <a:t>Cheating</a:t>
            </a:r>
            <a:r>
              <a:rPr lang="en-ZA" dirty="0"/>
              <a:t>;</a:t>
            </a:r>
          </a:p>
          <a:p>
            <a:r>
              <a:rPr lang="en-ZA" dirty="0"/>
              <a:t>Bribery;</a:t>
            </a:r>
          </a:p>
          <a:p>
            <a:r>
              <a:rPr lang="en-ZA" dirty="0"/>
              <a:t>Misrepresentation;</a:t>
            </a:r>
          </a:p>
          <a:p>
            <a:r>
              <a:rPr lang="en-ZA" dirty="0"/>
              <a:t>Conspiracy;</a:t>
            </a:r>
          </a:p>
          <a:p>
            <a:r>
              <a:rPr lang="en-ZA" dirty="0"/>
              <a:t>Fabrication;</a:t>
            </a:r>
          </a:p>
          <a:p>
            <a:r>
              <a:rPr lang="en-ZA" dirty="0"/>
              <a:t>Collusion;</a:t>
            </a:r>
          </a:p>
          <a:p>
            <a:r>
              <a:rPr lang="en-ZA" dirty="0"/>
              <a:t>Duplicate Submission;</a:t>
            </a:r>
          </a:p>
          <a:p>
            <a:r>
              <a:rPr lang="en-ZA" dirty="0"/>
              <a:t>Academic Misconduct;</a:t>
            </a:r>
          </a:p>
          <a:p>
            <a:r>
              <a:rPr lang="en-ZA" dirty="0" smtClean="0"/>
              <a:t>Disruptive </a:t>
            </a:r>
            <a:r>
              <a:rPr lang="en-ZA" dirty="0" err="1"/>
              <a:t>Behavior</a:t>
            </a:r>
            <a:r>
              <a:rPr lang="en-ZA" dirty="0"/>
              <a:t>;</a:t>
            </a:r>
          </a:p>
          <a:p>
            <a:r>
              <a:rPr lang="en-ZA" dirty="0"/>
              <a:t>and last, but certainly not least, </a:t>
            </a:r>
            <a:r>
              <a:rPr lang="en-ZA" b="1" dirty="0">
                <a:solidFill>
                  <a:schemeClr val="accent2"/>
                </a:solidFill>
              </a:rPr>
              <a:t>PLAGIARISM</a:t>
            </a:r>
            <a:r>
              <a:rPr lang="en-ZA" dirty="0"/>
              <a:t>.</a:t>
            </a:r>
            <a:endParaRPr lang="en-ZA" dirty="0"/>
          </a:p>
        </p:txBody>
      </p:sp>
      <p:pic>
        <p:nvPicPr>
          <p:cNvPr id="3" name="Picture 2"/>
          <p:cNvPicPr>
            <a:picLocks noChangeAspect="1"/>
          </p:cNvPicPr>
          <p:nvPr/>
        </p:nvPicPr>
        <p:blipFill>
          <a:blip r:embed="rId2"/>
          <a:stretch>
            <a:fillRect/>
          </a:stretch>
        </p:blipFill>
        <p:spPr>
          <a:xfrm>
            <a:off x="5984224" y="2128435"/>
            <a:ext cx="4762500" cy="1962150"/>
          </a:xfrm>
          <a:prstGeom prst="rect">
            <a:avLst/>
          </a:prstGeom>
        </p:spPr>
      </p:pic>
    </p:spTree>
    <p:extLst>
      <p:ext uri="{BB962C8B-B14F-4D97-AF65-F5344CB8AC3E}">
        <p14:creationId xmlns:p14="http://schemas.microsoft.com/office/powerpoint/2010/main" val="6075548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2814" y="287224"/>
            <a:ext cx="9408695" cy="816907"/>
          </a:xfrm>
        </p:spPr>
        <p:txBody>
          <a:bodyPr/>
          <a:lstStyle/>
          <a:p>
            <a:r>
              <a:rPr lang="en-ZA" dirty="0" smtClean="0"/>
              <a:t>Plagiarism</a:t>
            </a:r>
            <a:endParaRPr lang="en-ZA" dirty="0"/>
          </a:p>
        </p:txBody>
      </p:sp>
      <p:pic>
        <p:nvPicPr>
          <p:cNvPr id="4" name="Picture 3"/>
          <p:cNvPicPr>
            <a:picLocks noChangeAspect="1"/>
          </p:cNvPicPr>
          <p:nvPr/>
        </p:nvPicPr>
        <p:blipFill rotWithShape="1">
          <a:blip r:embed="rId2"/>
          <a:srcRect t="5307" b="11373"/>
          <a:stretch/>
        </p:blipFill>
        <p:spPr>
          <a:xfrm>
            <a:off x="3016469" y="1104131"/>
            <a:ext cx="6858000" cy="4285562"/>
          </a:xfrm>
          <a:prstGeom prst="rect">
            <a:avLst/>
          </a:prstGeom>
        </p:spPr>
      </p:pic>
      <p:pic>
        <p:nvPicPr>
          <p:cNvPr id="6" name="Picture 5"/>
          <p:cNvPicPr>
            <a:picLocks noChangeAspect="1"/>
          </p:cNvPicPr>
          <p:nvPr/>
        </p:nvPicPr>
        <p:blipFill>
          <a:blip r:embed="rId3"/>
          <a:stretch>
            <a:fillRect/>
          </a:stretch>
        </p:blipFill>
        <p:spPr>
          <a:xfrm>
            <a:off x="9388436" y="4463525"/>
            <a:ext cx="2619375" cy="1743075"/>
          </a:xfrm>
          <a:prstGeom prst="rect">
            <a:avLst/>
          </a:prstGeom>
        </p:spPr>
      </p:pic>
    </p:spTree>
    <p:extLst>
      <p:ext uri="{BB962C8B-B14F-4D97-AF65-F5344CB8AC3E}">
        <p14:creationId xmlns:p14="http://schemas.microsoft.com/office/powerpoint/2010/main" val="1467074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6487" y="106318"/>
            <a:ext cx="8911687" cy="1280890"/>
          </a:xfrm>
        </p:spPr>
        <p:txBody>
          <a:bodyPr/>
          <a:lstStyle/>
          <a:p>
            <a:r>
              <a:rPr lang="en-ZA" dirty="0" smtClean="0"/>
              <a:t>Combating </a:t>
            </a:r>
            <a:r>
              <a:rPr lang="en-ZA" dirty="0"/>
              <a:t>plagiarism</a:t>
            </a:r>
            <a:endParaRPr lang="en-ZA" dirty="0"/>
          </a:p>
        </p:txBody>
      </p:sp>
      <p:sp>
        <p:nvSpPr>
          <p:cNvPr id="3" name="Content Placeholder 2"/>
          <p:cNvSpPr>
            <a:spLocks noGrp="1"/>
          </p:cNvSpPr>
          <p:nvPr>
            <p:ph idx="1"/>
          </p:nvPr>
        </p:nvSpPr>
        <p:spPr>
          <a:xfrm>
            <a:off x="3078048" y="837282"/>
            <a:ext cx="8665933" cy="5717754"/>
          </a:xfrm>
        </p:spPr>
        <p:txBody>
          <a:bodyPr>
            <a:normAutofit fontScale="85000" lnSpcReduction="10000"/>
          </a:bodyPr>
          <a:lstStyle/>
          <a:p>
            <a:r>
              <a:rPr lang="en-ZA" sz="2000" b="1" dirty="0">
                <a:solidFill>
                  <a:schemeClr val="tx1">
                    <a:lumMod val="95000"/>
                    <a:lumOff val="5000"/>
                  </a:schemeClr>
                </a:solidFill>
              </a:rPr>
              <a:t>Paraphrase</a:t>
            </a:r>
            <a:r>
              <a:rPr lang="en-ZA" sz="2000" dirty="0">
                <a:solidFill>
                  <a:schemeClr val="tx1">
                    <a:lumMod val="95000"/>
                    <a:lumOff val="5000"/>
                  </a:schemeClr>
                </a:solidFill>
              </a:rPr>
              <a:t> - </a:t>
            </a:r>
            <a:r>
              <a:rPr lang="en-ZA" sz="2000" dirty="0" smtClean="0">
                <a:solidFill>
                  <a:schemeClr val="tx1">
                    <a:lumMod val="95000"/>
                    <a:lumOff val="5000"/>
                  </a:schemeClr>
                </a:solidFill>
              </a:rPr>
              <a:t>Read and </a:t>
            </a:r>
            <a:r>
              <a:rPr lang="en-ZA" sz="2000" dirty="0">
                <a:solidFill>
                  <a:schemeClr val="tx1">
                    <a:lumMod val="95000"/>
                    <a:lumOff val="5000"/>
                  </a:schemeClr>
                </a:solidFill>
              </a:rPr>
              <a:t>put </a:t>
            </a:r>
            <a:r>
              <a:rPr lang="en-ZA" sz="2000" dirty="0" smtClean="0">
                <a:solidFill>
                  <a:schemeClr val="tx1">
                    <a:lumMod val="95000"/>
                    <a:lumOff val="5000"/>
                  </a:schemeClr>
                </a:solidFill>
              </a:rPr>
              <a:t>into </a:t>
            </a:r>
            <a:r>
              <a:rPr lang="en-ZA" sz="2000" dirty="0">
                <a:solidFill>
                  <a:schemeClr val="tx1">
                    <a:lumMod val="95000"/>
                    <a:lumOff val="5000"/>
                  </a:schemeClr>
                </a:solidFill>
              </a:rPr>
              <a:t>your own words. Make sure that you do not copy verbatim more than two words in a row from the text you have found. If you do use more than two words together, you will have to use quotation marks. </a:t>
            </a:r>
            <a:endParaRPr lang="en-ZA" sz="2000" dirty="0" smtClean="0">
              <a:solidFill>
                <a:schemeClr val="tx1">
                  <a:lumMod val="95000"/>
                  <a:lumOff val="5000"/>
                </a:schemeClr>
              </a:solidFill>
            </a:endParaRPr>
          </a:p>
          <a:p>
            <a:r>
              <a:rPr lang="en-ZA" sz="2000" b="1" dirty="0" smtClean="0">
                <a:solidFill>
                  <a:schemeClr val="tx1">
                    <a:lumMod val="95000"/>
                    <a:lumOff val="5000"/>
                  </a:schemeClr>
                </a:solidFill>
              </a:rPr>
              <a:t>Cite</a:t>
            </a:r>
            <a:r>
              <a:rPr lang="en-ZA" sz="2000" dirty="0" smtClean="0">
                <a:solidFill>
                  <a:schemeClr val="tx1">
                    <a:lumMod val="95000"/>
                    <a:lumOff val="5000"/>
                  </a:schemeClr>
                </a:solidFill>
              </a:rPr>
              <a:t> </a:t>
            </a:r>
            <a:r>
              <a:rPr lang="en-ZA" sz="2000" dirty="0">
                <a:solidFill>
                  <a:schemeClr val="tx1">
                    <a:lumMod val="95000"/>
                    <a:lumOff val="5000"/>
                  </a:schemeClr>
                </a:solidFill>
              </a:rPr>
              <a:t>- Citing is one of the effective ways to avoid plagiarism. Follow the document formatting guidelines (i.e. APA, MLA, Chicago, etc.) used by your educational </a:t>
            </a:r>
            <a:r>
              <a:rPr lang="en-ZA" sz="2000" dirty="0" smtClean="0">
                <a:solidFill>
                  <a:schemeClr val="tx1">
                    <a:lumMod val="95000"/>
                    <a:lumOff val="5000"/>
                  </a:schemeClr>
                </a:solidFill>
              </a:rPr>
              <a:t>institution. This </a:t>
            </a:r>
            <a:r>
              <a:rPr lang="en-ZA" sz="2000" dirty="0">
                <a:solidFill>
                  <a:schemeClr val="tx1">
                    <a:lumMod val="95000"/>
                    <a:lumOff val="5000"/>
                  </a:schemeClr>
                </a:solidFill>
              </a:rPr>
              <a:t>usually entails the addition of the author(s) and the date of the </a:t>
            </a:r>
            <a:r>
              <a:rPr lang="en-ZA" sz="2000" dirty="0" smtClean="0">
                <a:solidFill>
                  <a:schemeClr val="tx1">
                    <a:lumMod val="95000"/>
                    <a:lumOff val="5000"/>
                  </a:schemeClr>
                </a:solidFill>
              </a:rPr>
              <a:t>publication. </a:t>
            </a:r>
            <a:r>
              <a:rPr lang="en-ZA" sz="2000" dirty="0">
                <a:solidFill>
                  <a:schemeClr val="tx1">
                    <a:lumMod val="95000"/>
                    <a:lumOff val="5000"/>
                  </a:schemeClr>
                </a:solidFill>
              </a:rPr>
              <a:t>Not citing properly can constitute plagiarism.</a:t>
            </a:r>
          </a:p>
          <a:p>
            <a:r>
              <a:rPr lang="en-ZA" sz="2000" b="1" dirty="0">
                <a:solidFill>
                  <a:schemeClr val="tx1">
                    <a:lumMod val="95000"/>
                    <a:lumOff val="5000"/>
                  </a:schemeClr>
                </a:solidFill>
              </a:rPr>
              <a:t>Quoting</a:t>
            </a:r>
            <a:r>
              <a:rPr lang="en-ZA" sz="2000" dirty="0">
                <a:solidFill>
                  <a:schemeClr val="tx1">
                    <a:lumMod val="95000"/>
                    <a:lumOff val="5000"/>
                  </a:schemeClr>
                </a:solidFill>
              </a:rPr>
              <a:t> - When quoting a source, use the quote exactly the way it appears. No one wants to be misquoted. </a:t>
            </a:r>
            <a:r>
              <a:rPr lang="en-ZA" sz="2000" dirty="0" smtClean="0">
                <a:solidFill>
                  <a:schemeClr val="tx1">
                    <a:lumMod val="95000"/>
                    <a:lumOff val="5000"/>
                  </a:schemeClr>
                </a:solidFill>
              </a:rPr>
              <a:t>Quoting </a:t>
            </a:r>
            <a:r>
              <a:rPr lang="en-ZA" sz="2000" dirty="0">
                <a:solidFill>
                  <a:schemeClr val="tx1">
                    <a:lumMod val="95000"/>
                    <a:lumOff val="5000"/>
                  </a:schemeClr>
                </a:solidFill>
              </a:rPr>
              <a:t>must be done correctly to avoid plagiarism allegations.</a:t>
            </a:r>
          </a:p>
          <a:p>
            <a:r>
              <a:rPr lang="en-ZA" sz="2000" b="1" dirty="0">
                <a:solidFill>
                  <a:schemeClr val="tx1">
                    <a:lumMod val="95000"/>
                    <a:lumOff val="5000"/>
                  </a:schemeClr>
                </a:solidFill>
              </a:rPr>
              <a:t>Citing Quotes </a:t>
            </a:r>
            <a:r>
              <a:rPr lang="en-ZA" sz="2000" dirty="0">
                <a:solidFill>
                  <a:schemeClr val="tx1">
                    <a:lumMod val="95000"/>
                    <a:lumOff val="5000"/>
                  </a:schemeClr>
                </a:solidFill>
              </a:rPr>
              <a:t>- Citing a quote can be different than citing paraphrased material. This practice usually involves the addition of a page number, or a paragraph number in the case of web content.</a:t>
            </a:r>
          </a:p>
          <a:p>
            <a:r>
              <a:rPr lang="en-ZA" sz="2000" b="1" dirty="0">
                <a:solidFill>
                  <a:schemeClr val="tx1">
                    <a:lumMod val="95000"/>
                    <a:lumOff val="5000"/>
                  </a:schemeClr>
                </a:solidFill>
              </a:rPr>
              <a:t>Citing Your Own Material </a:t>
            </a:r>
            <a:r>
              <a:rPr lang="en-ZA" sz="2000" dirty="0">
                <a:solidFill>
                  <a:schemeClr val="tx1">
                    <a:lumMod val="95000"/>
                    <a:lumOff val="5000"/>
                  </a:schemeClr>
                </a:solidFill>
              </a:rPr>
              <a:t>- If </a:t>
            </a:r>
            <a:r>
              <a:rPr lang="en-ZA" sz="2000" dirty="0" smtClean="0">
                <a:solidFill>
                  <a:schemeClr val="tx1">
                    <a:lumMod val="95000"/>
                    <a:lumOff val="5000"/>
                  </a:schemeClr>
                </a:solidFill>
              </a:rPr>
              <a:t>you have already published some </a:t>
            </a:r>
            <a:r>
              <a:rPr lang="en-ZA" sz="2000" dirty="0">
                <a:solidFill>
                  <a:schemeClr val="tx1">
                    <a:lumMod val="95000"/>
                    <a:lumOff val="5000"/>
                  </a:schemeClr>
                </a:solidFill>
              </a:rPr>
              <a:t>of the material you are using for your research </a:t>
            </a:r>
            <a:r>
              <a:rPr lang="en-ZA" sz="2000" dirty="0" smtClean="0">
                <a:solidFill>
                  <a:schemeClr val="tx1">
                    <a:lumMod val="95000"/>
                    <a:lumOff val="5000"/>
                  </a:schemeClr>
                </a:solidFill>
              </a:rPr>
              <a:t>you </a:t>
            </a:r>
            <a:r>
              <a:rPr lang="en-ZA" sz="2000" dirty="0">
                <a:solidFill>
                  <a:schemeClr val="tx1">
                    <a:lumMod val="95000"/>
                    <a:lumOff val="5000"/>
                  </a:schemeClr>
                </a:solidFill>
              </a:rPr>
              <a:t>must cite yourself. Treat the text the same as you would if someone else wrote it. It may sound odd, but using material you have used before is called self-plagiarism, and it is not acceptable.</a:t>
            </a:r>
          </a:p>
          <a:p>
            <a:r>
              <a:rPr lang="en-ZA" sz="2000" b="1" dirty="0">
                <a:solidFill>
                  <a:schemeClr val="tx1">
                    <a:lumMod val="95000"/>
                    <a:lumOff val="5000"/>
                  </a:schemeClr>
                </a:solidFill>
              </a:rPr>
              <a:t>Referencing</a:t>
            </a:r>
            <a:r>
              <a:rPr lang="en-ZA" sz="2000" dirty="0">
                <a:solidFill>
                  <a:schemeClr val="tx1">
                    <a:lumMod val="95000"/>
                    <a:lumOff val="5000"/>
                  </a:schemeClr>
                </a:solidFill>
              </a:rPr>
              <a:t> - One of the most important ways to avoid plagiarism is including a reference </a:t>
            </a:r>
            <a:r>
              <a:rPr lang="en-ZA" sz="2000" dirty="0" smtClean="0">
                <a:solidFill>
                  <a:schemeClr val="tx1">
                    <a:lumMod val="95000"/>
                    <a:lumOff val="5000"/>
                  </a:schemeClr>
                </a:solidFill>
              </a:rPr>
              <a:t>list at </a:t>
            </a:r>
            <a:r>
              <a:rPr lang="en-ZA" sz="2000" dirty="0">
                <a:solidFill>
                  <a:schemeClr val="tx1">
                    <a:lumMod val="95000"/>
                    <a:lumOff val="5000"/>
                  </a:schemeClr>
                </a:solidFill>
              </a:rPr>
              <a:t>the end of your research paper. </a:t>
            </a:r>
            <a:r>
              <a:rPr lang="en-ZA" sz="2000" dirty="0" smtClean="0">
                <a:solidFill>
                  <a:schemeClr val="tx1">
                    <a:lumMod val="95000"/>
                    <a:lumOff val="5000"/>
                  </a:schemeClr>
                </a:solidFill>
              </a:rPr>
              <a:t>This </a:t>
            </a:r>
            <a:r>
              <a:rPr lang="en-ZA" sz="2000" dirty="0">
                <a:solidFill>
                  <a:schemeClr val="tx1">
                    <a:lumMod val="95000"/>
                    <a:lumOff val="5000"/>
                  </a:schemeClr>
                </a:solidFill>
              </a:rPr>
              <a:t>information is very specific and includes the author(s), date of publication, title, and source. </a:t>
            </a:r>
            <a:endParaRPr lang="en-ZA" sz="2000" dirty="0">
              <a:solidFill>
                <a:srgbClr val="FF0000"/>
              </a:solidFill>
            </a:endParaRPr>
          </a:p>
        </p:txBody>
      </p:sp>
    </p:spTree>
    <p:extLst>
      <p:ext uri="{BB962C8B-B14F-4D97-AF65-F5344CB8AC3E}">
        <p14:creationId xmlns:p14="http://schemas.microsoft.com/office/powerpoint/2010/main" val="28695951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305" y="235089"/>
            <a:ext cx="9483307" cy="751500"/>
          </a:xfrm>
        </p:spPr>
        <p:txBody>
          <a:bodyPr>
            <a:normAutofit/>
          </a:bodyPr>
          <a:lstStyle/>
          <a:p>
            <a:r>
              <a:rPr lang="en-ZA" dirty="0" smtClean="0"/>
              <a:t>Research Ethics</a:t>
            </a:r>
            <a:endParaRPr lang="en-ZA" dirty="0"/>
          </a:p>
        </p:txBody>
      </p:sp>
      <p:sp>
        <p:nvSpPr>
          <p:cNvPr id="3" name="Content Placeholder 2"/>
          <p:cNvSpPr>
            <a:spLocks noGrp="1"/>
          </p:cNvSpPr>
          <p:nvPr>
            <p:ph idx="1"/>
          </p:nvPr>
        </p:nvSpPr>
        <p:spPr>
          <a:xfrm>
            <a:off x="2589212" y="986589"/>
            <a:ext cx="8915400" cy="5558590"/>
          </a:xfrm>
        </p:spPr>
        <p:txBody>
          <a:bodyPr>
            <a:normAutofit/>
          </a:bodyPr>
          <a:lstStyle/>
          <a:p>
            <a:pPr marL="0" indent="0">
              <a:buNone/>
            </a:pPr>
            <a:r>
              <a:rPr lang="en-ZA" dirty="0"/>
              <a:t>Ethics are the moral principles that a person must follow, irrespective of the place or time. Behaving ethically involves doing the right thing at the right time. Research ethics focus on the moral principles that researchers must follow in their respective fields of research.</a:t>
            </a:r>
            <a:endParaRPr lang="en-ZA" dirty="0" smtClean="0"/>
          </a:p>
        </p:txBody>
      </p:sp>
      <p:pic>
        <p:nvPicPr>
          <p:cNvPr id="5" name="Picture 4"/>
          <p:cNvPicPr>
            <a:picLocks noChangeAspect="1"/>
          </p:cNvPicPr>
          <p:nvPr/>
        </p:nvPicPr>
        <p:blipFill>
          <a:blip r:embed="rId2"/>
          <a:stretch>
            <a:fillRect/>
          </a:stretch>
        </p:blipFill>
        <p:spPr>
          <a:xfrm>
            <a:off x="3358135" y="2453547"/>
            <a:ext cx="6479874" cy="3231157"/>
          </a:xfrm>
          <a:prstGeom prst="rect">
            <a:avLst/>
          </a:prstGeom>
        </p:spPr>
      </p:pic>
    </p:spTree>
    <p:extLst>
      <p:ext uri="{BB962C8B-B14F-4D97-AF65-F5344CB8AC3E}">
        <p14:creationId xmlns:p14="http://schemas.microsoft.com/office/powerpoint/2010/main" val="2179511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4421" y="287226"/>
            <a:ext cx="9374337" cy="819679"/>
          </a:xfrm>
        </p:spPr>
        <p:txBody>
          <a:bodyPr>
            <a:normAutofit/>
          </a:bodyPr>
          <a:lstStyle/>
          <a:p>
            <a:r>
              <a:rPr lang="en-ZA" dirty="0" smtClean="0"/>
              <a:t>Ethical Principles of Research</a:t>
            </a:r>
            <a:endParaRPr lang="en-ZA" dirty="0"/>
          </a:p>
        </p:txBody>
      </p:sp>
      <p:pic>
        <p:nvPicPr>
          <p:cNvPr id="5" name="Picture 4"/>
          <p:cNvPicPr>
            <a:picLocks noChangeAspect="1"/>
          </p:cNvPicPr>
          <p:nvPr/>
        </p:nvPicPr>
        <p:blipFill rotWithShape="1">
          <a:blip r:embed="rId2"/>
          <a:srcRect t="10483" r="5936" b="4529"/>
          <a:stretch/>
        </p:blipFill>
        <p:spPr>
          <a:xfrm>
            <a:off x="3117903" y="1828799"/>
            <a:ext cx="7827371" cy="3106758"/>
          </a:xfrm>
          <a:prstGeom prst="rect">
            <a:avLst/>
          </a:prstGeom>
        </p:spPr>
      </p:pic>
    </p:spTree>
    <p:extLst>
      <p:ext uri="{BB962C8B-B14F-4D97-AF65-F5344CB8AC3E}">
        <p14:creationId xmlns:p14="http://schemas.microsoft.com/office/powerpoint/2010/main" val="39659622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6769" y="118783"/>
            <a:ext cx="9579560" cy="771554"/>
          </a:xfrm>
        </p:spPr>
        <p:txBody>
          <a:bodyPr>
            <a:normAutofit/>
          </a:bodyPr>
          <a:lstStyle/>
          <a:p>
            <a:r>
              <a:rPr lang="en-ZA" dirty="0"/>
              <a:t>PRINCIPLE </a:t>
            </a:r>
            <a:r>
              <a:rPr lang="en-ZA" dirty="0" smtClean="0"/>
              <a:t>ONE: Minimising </a:t>
            </a:r>
            <a:r>
              <a:rPr lang="en-ZA" dirty="0"/>
              <a:t>the risk of harm</a:t>
            </a:r>
            <a:endParaRPr lang="en-ZA" dirty="0"/>
          </a:p>
        </p:txBody>
      </p:sp>
      <p:sp>
        <p:nvSpPr>
          <p:cNvPr id="8" name="Content Placeholder 7"/>
          <p:cNvSpPr>
            <a:spLocks noGrp="1"/>
          </p:cNvSpPr>
          <p:nvPr>
            <p:ph idx="1"/>
          </p:nvPr>
        </p:nvSpPr>
        <p:spPr>
          <a:xfrm>
            <a:off x="2589211" y="890338"/>
            <a:ext cx="9225799" cy="5835316"/>
          </a:xfrm>
        </p:spPr>
        <p:txBody>
          <a:bodyPr>
            <a:normAutofit/>
          </a:bodyPr>
          <a:lstStyle/>
          <a:p>
            <a:pPr marL="0" indent="0">
              <a:buNone/>
            </a:pPr>
            <a:r>
              <a:rPr lang="en-ZA" b="1" dirty="0"/>
              <a:t>There are a number of types of harm that participants can be subjected to. These include:</a:t>
            </a:r>
          </a:p>
          <a:p>
            <a:r>
              <a:rPr lang="en-ZA" dirty="0" smtClean="0"/>
              <a:t>Physical </a:t>
            </a:r>
            <a:r>
              <a:rPr lang="en-ZA" dirty="0"/>
              <a:t>harm to participants.</a:t>
            </a:r>
          </a:p>
          <a:p>
            <a:r>
              <a:rPr lang="en-ZA" dirty="0" smtClean="0"/>
              <a:t>Psychological </a:t>
            </a:r>
            <a:r>
              <a:rPr lang="en-ZA" dirty="0"/>
              <a:t>distress and discomfort.</a:t>
            </a:r>
          </a:p>
          <a:p>
            <a:r>
              <a:rPr lang="en-ZA" dirty="0" smtClean="0"/>
              <a:t>Social </a:t>
            </a:r>
            <a:r>
              <a:rPr lang="en-ZA" dirty="0"/>
              <a:t>disadvantage.</a:t>
            </a:r>
          </a:p>
          <a:p>
            <a:r>
              <a:rPr lang="en-ZA" dirty="0" smtClean="0"/>
              <a:t>Harm </a:t>
            </a:r>
            <a:r>
              <a:rPr lang="en-ZA" dirty="0"/>
              <a:t>to participants? financial status.</a:t>
            </a:r>
          </a:p>
          <a:p>
            <a:r>
              <a:rPr lang="en-ZA" dirty="0" smtClean="0"/>
              <a:t>An </a:t>
            </a:r>
            <a:r>
              <a:rPr lang="en-ZA" dirty="0"/>
              <a:t>invasion of participants? privacy and anonymity</a:t>
            </a:r>
            <a:r>
              <a:rPr lang="en-ZA" dirty="0" smtClean="0"/>
              <a:t>.</a:t>
            </a:r>
          </a:p>
          <a:p>
            <a:pPr marL="0" indent="0">
              <a:buNone/>
            </a:pPr>
            <a:r>
              <a:rPr lang="en-ZA" b="1" dirty="0"/>
              <a:t>In order to minimising the risk of harm you should think about:</a:t>
            </a:r>
          </a:p>
          <a:p>
            <a:r>
              <a:rPr lang="en-ZA" dirty="0"/>
              <a:t>Obtaining informed consent from participants.</a:t>
            </a:r>
          </a:p>
          <a:p>
            <a:r>
              <a:rPr lang="en-ZA" dirty="0"/>
              <a:t>Protecting the anonymity and confidentiality of participants.</a:t>
            </a:r>
          </a:p>
          <a:p>
            <a:r>
              <a:rPr lang="en-ZA" dirty="0"/>
              <a:t>Avoiding deceptive practices when designing your research.</a:t>
            </a:r>
          </a:p>
          <a:p>
            <a:r>
              <a:rPr lang="en-ZA" dirty="0"/>
              <a:t>Providing participants with the right to withdraw from your research at any time.</a:t>
            </a:r>
          </a:p>
          <a:p>
            <a:endParaRPr lang="en-ZA" dirty="0"/>
          </a:p>
        </p:txBody>
      </p:sp>
    </p:spTree>
    <p:extLst>
      <p:ext uri="{BB962C8B-B14F-4D97-AF65-F5344CB8AC3E}">
        <p14:creationId xmlns:p14="http://schemas.microsoft.com/office/powerpoint/2010/main" val="2474071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6769" y="118783"/>
            <a:ext cx="9579560" cy="771554"/>
          </a:xfrm>
        </p:spPr>
        <p:txBody>
          <a:bodyPr>
            <a:normAutofit fontScale="90000"/>
          </a:bodyPr>
          <a:lstStyle/>
          <a:p>
            <a:r>
              <a:rPr lang="en-ZA" dirty="0"/>
              <a:t>PRINCIPLE </a:t>
            </a:r>
            <a:r>
              <a:rPr lang="en-ZA" dirty="0" smtClean="0"/>
              <a:t>TWO: Obtaining </a:t>
            </a:r>
            <a:r>
              <a:rPr lang="en-ZA" dirty="0"/>
              <a:t>informed consent</a:t>
            </a:r>
            <a:endParaRPr lang="en-ZA" dirty="0"/>
          </a:p>
        </p:txBody>
      </p:sp>
      <p:sp>
        <p:nvSpPr>
          <p:cNvPr id="8" name="Content Placeholder 7"/>
          <p:cNvSpPr>
            <a:spLocks noGrp="1"/>
          </p:cNvSpPr>
          <p:nvPr>
            <p:ph idx="1"/>
          </p:nvPr>
        </p:nvSpPr>
        <p:spPr>
          <a:xfrm>
            <a:off x="2589211" y="890338"/>
            <a:ext cx="9225799" cy="5835316"/>
          </a:xfrm>
        </p:spPr>
        <p:txBody>
          <a:bodyPr>
            <a:normAutofit/>
          </a:bodyPr>
          <a:lstStyle/>
          <a:p>
            <a:pPr marL="0" indent="0">
              <a:buNone/>
            </a:pPr>
            <a:r>
              <a:rPr lang="en-ZA" b="1" dirty="0" smtClean="0"/>
              <a:t>Informed </a:t>
            </a:r>
            <a:r>
              <a:rPr lang="en-ZA" b="1" dirty="0"/>
              <a:t>consent means that participants should understand that </a:t>
            </a:r>
            <a:endParaRPr lang="en-ZA" b="1" dirty="0" smtClean="0"/>
          </a:p>
          <a:p>
            <a:pPr>
              <a:buFont typeface="+mj-lt"/>
              <a:buAutoNum type="arabicPeriod"/>
            </a:pPr>
            <a:r>
              <a:rPr lang="en-ZA" dirty="0" smtClean="0"/>
              <a:t>they </a:t>
            </a:r>
            <a:r>
              <a:rPr lang="en-ZA" dirty="0"/>
              <a:t>are taking part in research </a:t>
            </a:r>
            <a:r>
              <a:rPr lang="en-ZA" dirty="0" smtClean="0"/>
              <a:t> as volunteers and </a:t>
            </a:r>
          </a:p>
          <a:p>
            <a:pPr>
              <a:buFont typeface="+mj-lt"/>
              <a:buAutoNum type="arabicPeriod"/>
            </a:pPr>
            <a:r>
              <a:rPr lang="en-ZA" dirty="0" smtClean="0"/>
              <a:t>what </a:t>
            </a:r>
            <a:r>
              <a:rPr lang="en-ZA" dirty="0"/>
              <a:t>the research requires of them. </a:t>
            </a:r>
            <a:endParaRPr lang="en-ZA" dirty="0" smtClean="0"/>
          </a:p>
          <a:p>
            <a:pPr marL="0" indent="0">
              <a:buNone/>
            </a:pPr>
            <a:r>
              <a:rPr lang="en-ZA" b="1" dirty="0" smtClean="0"/>
              <a:t>Such </a:t>
            </a:r>
            <a:r>
              <a:rPr lang="en-ZA" b="1" dirty="0"/>
              <a:t>information may </a:t>
            </a:r>
            <a:r>
              <a:rPr lang="en-ZA" b="1" dirty="0" smtClean="0"/>
              <a:t>include:</a:t>
            </a:r>
          </a:p>
          <a:p>
            <a:r>
              <a:rPr lang="en-ZA" dirty="0" smtClean="0"/>
              <a:t>the </a:t>
            </a:r>
            <a:r>
              <a:rPr lang="en-ZA" dirty="0"/>
              <a:t>purpose of the research, </a:t>
            </a:r>
            <a:endParaRPr lang="en-ZA" dirty="0" smtClean="0"/>
          </a:p>
          <a:p>
            <a:r>
              <a:rPr lang="en-ZA" dirty="0" smtClean="0"/>
              <a:t>the </a:t>
            </a:r>
            <a:r>
              <a:rPr lang="en-ZA" dirty="0"/>
              <a:t>methods being used, </a:t>
            </a:r>
            <a:endParaRPr lang="en-ZA" dirty="0" smtClean="0"/>
          </a:p>
          <a:p>
            <a:r>
              <a:rPr lang="en-ZA" dirty="0" smtClean="0"/>
              <a:t>the </a:t>
            </a:r>
            <a:r>
              <a:rPr lang="en-ZA" dirty="0"/>
              <a:t>possible outcomes of the research, </a:t>
            </a:r>
            <a:endParaRPr lang="en-ZA" dirty="0" smtClean="0"/>
          </a:p>
          <a:p>
            <a:r>
              <a:rPr lang="en-ZA" dirty="0" smtClean="0"/>
              <a:t>as </a:t>
            </a:r>
            <a:r>
              <a:rPr lang="en-ZA" dirty="0"/>
              <a:t>well as associated demands, discomforts, inconveniences and risks that the participants may face. </a:t>
            </a:r>
            <a:endParaRPr lang="en-ZA" dirty="0" smtClean="0"/>
          </a:p>
          <a:p>
            <a:pPr marL="0" indent="0">
              <a:buNone/>
            </a:pPr>
            <a:r>
              <a:rPr lang="en-ZA" dirty="0" smtClean="0"/>
              <a:t>Whilst </a:t>
            </a:r>
            <a:r>
              <a:rPr lang="en-ZA" dirty="0"/>
              <a:t>is it not possible to know exactly what information a potential participant would (or would not) want to know, you should aim not to leave out any material information; that is, information that you feel would influence </a:t>
            </a:r>
            <a:r>
              <a:rPr lang="en-ZA" dirty="0" smtClean="0"/>
              <a:t>their decision on giving consent.</a:t>
            </a:r>
            <a:endParaRPr lang="en-ZA" dirty="0"/>
          </a:p>
        </p:txBody>
      </p:sp>
    </p:spTree>
    <p:extLst>
      <p:ext uri="{BB962C8B-B14F-4D97-AF65-F5344CB8AC3E}">
        <p14:creationId xmlns:p14="http://schemas.microsoft.com/office/powerpoint/2010/main" val="2604528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6769" y="118783"/>
            <a:ext cx="9579560" cy="771554"/>
          </a:xfrm>
        </p:spPr>
        <p:txBody>
          <a:bodyPr>
            <a:normAutofit fontScale="90000"/>
          </a:bodyPr>
          <a:lstStyle/>
          <a:p>
            <a:r>
              <a:rPr lang="en-ZA" dirty="0"/>
              <a:t>PRINCIPLE </a:t>
            </a:r>
            <a:r>
              <a:rPr lang="en-ZA" dirty="0" smtClean="0"/>
              <a:t>THREE: Protecting </a:t>
            </a:r>
            <a:r>
              <a:rPr lang="en-ZA" dirty="0"/>
              <a:t>anonymity and confidentiality</a:t>
            </a:r>
            <a:endParaRPr lang="en-ZA" dirty="0"/>
          </a:p>
        </p:txBody>
      </p:sp>
      <p:sp>
        <p:nvSpPr>
          <p:cNvPr id="8" name="Content Placeholder 7"/>
          <p:cNvSpPr>
            <a:spLocks noGrp="1"/>
          </p:cNvSpPr>
          <p:nvPr>
            <p:ph idx="1"/>
          </p:nvPr>
        </p:nvSpPr>
        <p:spPr>
          <a:xfrm>
            <a:off x="2721166" y="1432193"/>
            <a:ext cx="9093844" cy="5293460"/>
          </a:xfrm>
        </p:spPr>
        <p:txBody>
          <a:bodyPr>
            <a:normAutofit/>
          </a:bodyPr>
          <a:lstStyle/>
          <a:p>
            <a:r>
              <a:rPr lang="en-ZA" dirty="0"/>
              <a:t>Protecting the anonymity and confidentiality of research participants is another practical component of research ethics. </a:t>
            </a:r>
            <a:endParaRPr lang="en-ZA" dirty="0" smtClean="0"/>
          </a:p>
          <a:p>
            <a:r>
              <a:rPr lang="en-ZA" dirty="0" smtClean="0"/>
              <a:t>After </a:t>
            </a:r>
            <a:r>
              <a:rPr lang="en-ZA" dirty="0"/>
              <a:t>all, participants will typically only be willing to volunteer information, especially information of a private or sensitive nature, if the researcher agrees to hold such information in confidence. </a:t>
            </a:r>
            <a:endParaRPr lang="en-ZA" dirty="0" smtClean="0"/>
          </a:p>
          <a:p>
            <a:r>
              <a:rPr lang="en-ZA" dirty="0"/>
              <a:t>An </a:t>
            </a:r>
            <a:r>
              <a:rPr lang="en-ZA" dirty="0" smtClean="0"/>
              <a:t>possible solution </a:t>
            </a:r>
            <a:r>
              <a:rPr lang="en-ZA" dirty="0"/>
              <a:t>is to remove identifiers (e.g., </a:t>
            </a:r>
            <a:endParaRPr lang="en-ZA" dirty="0" smtClean="0"/>
          </a:p>
          <a:p>
            <a:pPr lvl="1"/>
            <a:r>
              <a:rPr lang="en-ZA" dirty="0" smtClean="0"/>
              <a:t>vernacular </a:t>
            </a:r>
            <a:r>
              <a:rPr lang="en-ZA" dirty="0"/>
              <a:t>terms, </a:t>
            </a:r>
            <a:endParaRPr lang="en-ZA" dirty="0" smtClean="0"/>
          </a:p>
          <a:p>
            <a:pPr lvl="1"/>
            <a:r>
              <a:rPr lang="en-ZA" dirty="0" smtClean="0"/>
              <a:t>names</a:t>
            </a:r>
            <a:r>
              <a:rPr lang="en-ZA" dirty="0"/>
              <a:t>, </a:t>
            </a:r>
            <a:endParaRPr lang="en-ZA" dirty="0" smtClean="0"/>
          </a:p>
          <a:p>
            <a:pPr lvl="1"/>
            <a:r>
              <a:rPr lang="en-ZA" dirty="0" smtClean="0"/>
              <a:t>geographical </a:t>
            </a:r>
            <a:r>
              <a:rPr lang="en-ZA" dirty="0"/>
              <a:t>cues, etc.) or </a:t>
            </a:r>
            <a:endParaRPr lang="en-ZA" dirty="0" smtClean="0"/>
          </a:p>
          <a:p>
            <a:pPr lvl="1"/>
            <a:r>
              <a:rPr lang="en-ZA" dirty="0" smtClean="0"/>
              <a:t>provide </a:t>
            </a:r>
            <a:r>
              <a:rPr lang="en-ZA" dirty="0"/>
              <a:t>proxies when writing up. </a:t>
            </a:r>
            <a:endParaRPr lang="en-ZA" dirty="0" smtClean="0"/>
          </a:p>
        </p:txBody>
      </p:sp>
    </p:spTree>
    <p:extLst>
      <p:ext uri="{BB962C8B-B14F-4D97-AF65-F5344CB8AC3E}">
        <p14:creationId xmlns:p14="http://schemas.microsoft.com/office/powerpoint/2010/main" val="278594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6769" y="118783"/>
            <a:ext cx="9579560" cy="771554"/>
          </a:xfrm>
        </p:spPr>
        <p:txBody>
          <a:bodyPr>
            <a:normAutofit fontScale="90000"/>
          </a:bodyPr>
          <a:lstStyle/>
          <a:p>
            <a:r>
              <a:rPr lang="en-ZA" dirty="0"/>
              <a:t>PRINCIPLE </a:t>
            </a:r>
            <a:r>
              <a:rPr lang="en-ZA" dirty="0" smtClean="0"/>
              <a:t>FOUR: Avoiding </a:t>
            </a:r>
            <a:r>
              <a:rPr lang="en-ZA" dirty="0"/>
              <a:t>deceptive practices</a:t>
            </a:r>
            <a:endParaRPr lang="en-ZA" dirty="0"/>
          </a:p>
        </p:txBody>
      </p:sp>
      <p:sp>
        <p:nvSpPr>
          <p:cNvPr id="8" name="Content Placeholder 7"/>
          <p:cNvSpPr>
            <a:spLocks noGrp="1"/>
          </p:cNvSpPr>
          <p:nvPr>
            <p:ph idx="1"/>
          </p:nvPr>
        </p:nvSpPr>
        <p:spPr>
          <a:xfrm>
            <a:off x="2721166" y="1101687"/>
            <a:ext cx="9093844" cy="5293460"/>
          </a:xfrm>
        </p:spPr>
        <p:txBody>
          <a:bodyPr>
            <a:normAutofit/>
          </a:bodyPr>
          <a:lstStyle/>
          <a:p>
            <a:r>
              <a:rPr lang="en-ZA" dirty="0" smtClean="0"/>
              <a:t>Deceptive </a:t>
            </a:r>
            <a:r>
              <a:rPr lang="en-ZA" dirty="0"/>
              <a:t>practices fly in the face of informed consent. </a:t>
            </a:r>
            <a:endParaRPr lang="en-ZA" dirty="0" smtClean="0"/>
          </a:p>
          <a:p>
            <a:r>
              <a:rPr lang="en-ZA" dirty="0" smtClean="0"/>
              <a:t>After </a:t>
            </a:r>
            <a:r>
              <a:rPr lang="en-ZA" dirty="0"/>
              <a:t>all, how can participants know </a:t>
            </a:r>
            <a:endParaRPr lang="en-ZA" dirty="0" smtClean="0"/>
          </a:p>
          <a:p>
            <a:pPr lvl="1">
              <a:buFont typeface="+mj-lt"/>
              <a:buAutoNum type="arabicPeriod"/>
            </a:pPr>
            <a:r>
              <a:rPr lang="en-ZA" dirty="0" smtClean="0"/>
              <a:t>that </a:t>
            </a:r>
            <a:r>
              <a:rPr lang="en-ZA" dirty="0"/>
              <a:t>they are taking part in research and </a:t>
            </a:r>
            <a:endParaRPr lang="en-ZA" dirty="0" smtClean="0"/>
          </a:p>
          <a:p>
            <a:pPr lvl="1">
              <a:buFont typeface="+mj-lt"/>
              <a:buAutoNum type="arabicPeriod"/>
            </a:pPr>
            <a:r>
              <a:rPr lang="en-ZA" dirty="0" smtClean="0"/>
              <a:t>what </a:t>
            </a:r>
            <a:r>
              <a:rPr lang="en-ZA" dirty="0"/>
              <a:t>the research requires of them if they are being deceived? </a:t>
            </a:r>
            <a:endParaRPr lang="en-ZA" dirty="0" smtClean="0"/>
          </a:p>
          <a:p>
            <a:r>
              <a:rPr lang="en-ZA" dirty="0" smtClean="0"/>
              <a:t>This </a:t>
            </a:r>
            <a:r>
              <a:rPr lang="en-ZA" dirty="0"/>
              <a:t>is part of what makes the use of deceptive practices controversial. </a:t>
            </a:r>
            <a:endParaRPr lang="en-ZA" dirty="0" smtClean="0"/>
          </a:p>
          <a:p>
            <a:r>
              <a:rPr lang="en-ZA" dirty="0" smtClean="0"/>
              <a:t>For </a:t>
            </a:r>
            <a:r>
              <a:rPr lang="en-ZA" dirty="0"/>
              <a:t>this reason, in most circumstances, dissertation research should avoid any kinds of </a:t>
            </a:r>
            <a:r>
              <a:rPr lang="en-ZA" dirty="0" smtClean="0"/>
              <a:t>deceptive </a:t>
            </a:r>
            <a:r>
              <a:rPr lang="en-ZA" dirty="0"/>
              <a:t>practices</a:t>
            </a:r>
            <a:r>
              <a:rPr lang="en-ZA" dirty="0" smtClean="0"/>
              <a:t>.</a:t>
            </a:r>
          </a:p>
          <a:p>
            <a:endParaRPr lang="en-ZA" dirty="0"/>
          </a:p>
          <a:p>
            <a:pPr marL="0" indent="0" algn="ctr">
              <a:buNone/>
            </a:pPr>
            <a:r>
              <a:rPr lang="en-ZA" dirty="0" smtClean="0">
                <a:solidFill>
                  <a:schemeClr val="accent2"/>
                </a:solidFill>
              </a:rPr>
              <a:t>“Deception </a:t>
            </a:r>
            <a:r>
              <a:rPr lang="en-ZA" dirty="0">
                <a:solidFill>
                  <a:schemeClr val="accent2"/>
                </a:solidFill>
              </a:rPr>
              <a:t>occurs as the result of investigators providing false or incomplete information to participants for the purpose of misleading research subjects</a:t>
            </a:r>
            <a:r>
              <a:rPr lang="en-ZA" dirty="0" smtClean="0">
                <a:solidFill>
                  <a:schemeClr val="accent2"/>
                </a:solidFill>
              </a:rPr>
              <a:t>.”</a:t>
            </a:r>
          </a:p>
        </p:txBody>
      </p:sp>
    </p:spTree>
    <p:extLst>
      <p:ext uri="{BB962C8B-B14F-4D97-AF65-F5344CB8AC3E}">
        <p14:creationId xmlns:p14="http://schemas.microsoft.com/office/powerpoint/2010/main" val="1057860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6769" y="118783"/>
            <a:ext cx="9579560" cy="771554"/>
          </a:xfrm>
        </p:spPr>
        <p:txBody>
          <a:bodyPr>
            <a:normAutofit fontScale="90000"/>
          </a:bodyPr>
          <a:lstStyle/>
          <a:p>
            <a:r>
              <a:rPr lang="en-ZA" dirty="0"/>
              <a:t>PRINCIPLE </a:t>
            </a:r>
            <a:r>
              <a:rPr lang="en-ZA" dirty="0" smtClean="0"/>
              <a:t>FIVE: Providing </a:t>
            </a:r>
            <a:r>
              <a:rPr lang="en-ZA" dirty="0"/>
              <a:t>the right to withdraw</a:t>
            </a:r>
            <a:endParaRPr lang="en-ZA" dirty="0"/>
          </a:p>
        </p:txBody>
      </p:sp>
      <p:sp>
        <p:nvSpPr>
          <p:cNvPr id="8" name="Content Placeholder 7"/>
          <p:cNvSpPr>
            <a:spLocks noGrp="1"/>
          </p:cNvSpPr>
          <p:nvPr>
            <p:ph idx="1"/>
          </p:nvPr>
        </p:nvSpPr>
        <p:spPr>
          <a:xfrm>
            <a:off x="2721166" y="1101687"/>
            <a:ext cx="9093844" cy="5293460"/>
          </a:xfrm>
        </p:spPr>
        <p:txBody>
          <a:bodyPr>
            <a:normAutofit/>
          </a:bodyPr>
          <a:lstStyle/>
          <a:p>
            <a:r>
              <a:rPr lang="en-ZA" dirty="0"/>
              <a:t>A participant can leave a research study at any time. </a:t>
            </a:r>
            <a:endParaRPr lang="en-ZA" dirty="0" smtClean="0"/>
          </a:p>
          <a:p>
            <a:r>
              <a:rPr lang="en-ZA" dirty="0" smtClean="0"/>
              <a:t>When </a:t>
            </a:r>
            <a:r>
              <a:rPr lang="en-ZA" dirty="0"/>
              <a:t>withdrawing from the study, the participant should let the research team know that he/she wishes to withdraw. </a:t>
            </a:r>
            <a:endParaRPr lang="en-ZA" dirty="0" smtClean="0"/>
          </a:p>
          <a:p>
            <a:r>
              <a:rPr lang="en-ZA" dirty="0" smtClean="0"/>
              <a:t>A </a:t>
            </a:r>
            <a:r>
              <a:rPr lang="en-ZA" dirty="0"/>
              <a:t>participant may provide the research team with the reason(s) for leaving the study, but is not required to provide their reason</a:t>
            </a:r>
            <a:endParaRPr lang="en-ZA" dirty="0" smtClean="0">
              <a:solidFill>
                <a:schemeClr val="accent2"/>
              </a:solidFill>
            </a:endParaRPr>
          </a:p>
        </p:txBody>
      </p:sp>
      <p:pic>
        <p:nvPicPr>
          <p:cNvPr id="3" name="Picture 2"/>
          <p:cNvPicPr>
            <a:picLocks noChangeAspect="1"/>
          </p:cNvPicPr>
          <p:nvPr/>
        </p:nvPicPr>
        <p:blipFill>
          <a:blip r:embed="rId2"/>
          <a:stretch>
            <a:fillRect/>
          </a:stretch>
        </p:blipFill>
        <p:spPr>
          <a:xfrm>
            <a:off x="4518982" y="2804653"/>
            <a:ext cx="4762500" cy="3914775"/>
          </a:xfrm>
          <a:prstGeom prst="rect">
            <a:avLst/>
          </a:prstGeom>
        </p:spPr>
      </p:pic>
    </p:spTree>
    <p:extLst>
      <p:ext uri="{BB962C8B-B14F-4D97-AF65-F5344CB8AC3E}">
        <p14:creationId xmlns:p14="http://schemas.microsoft.com/office/powerpoint/2010/main" val="1989679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4641" y="178940"/>
            <a:ext cx="8911687" cy="1005481"/>
          </a:xfrm>
        </p:spPr>
        <p:txBody>
          <a:bodyPr/>
          <a:lstStyle/>
          <a:p>
            <a:r>
              <a:rPr lang="en-ZA" dirty="0"/>
              <a:t>The Ethos of Science</a:t>
            </a:r>
            <a:endParaRPr lang="en-ZA" dirty="0"/>
          </a:p>
        </p:txBody>
      </p:sp>
      <p:sp>
        <p:nvSpPr>
          <p:cNvPr id="7" name="Content Placeholder 6"/>
          <p:cNvSpPr>
            <a:spLocks noGrp="1"/>
          </p:cNvSpPr>
          <p:nvPr>
            <p:ph idx="1"/>
          </p:nvPr>
        </p:nvSpPr>
        <p:spPr>
          <a:xfrm>
            <a:off x="2671844" y="958466"/>
            <a:ext cx="8915400" cy="5563520"/>
          </a:xfrm>
        </p:spPr>
        <p:txBody>
          <a:bodyPr>
            <a:normAutofit lnSpcReduction="10000"/>
          </a:bodyPr>
          <a:lstStyle/>
          <a:p>
            <a:pPr marL="0" indent="0">
              <a:buNone/>
            </a:pPr>
            <a:r>
              <a:rPr lang="en-ZA" b="1" dirty="0" smtClean="0"/>
              <a:t>Communalism</a:t>
            </a:r>
          </a:p>
          <a:p>
            <a:r>
              <a:rPr lang="en-ZA" dirty="0"/>
              <a:t>Scientific knowledge is public </a:t>
            </a:r>
            <a:r>
              <a:rPr lang="en-ZA" dirty="0" smtClean="0"/>
              <a:t>knowledge; freely </a:t>
            </a:r>
            <a:r>
              <a:rPr lang="en-ZA" dirty="0"/>
              <a:t>available to all. The results </a:t>
            </a:r>
            <a:r>
              <a:rPr lang="en-ZA" dirty="0" smtClean="0"/>
              <a:t>of research </a:t>
            </a:r>
            <a:r>
              <a:rPr lang="en-ZA" dirty="0"/>
              <a:t>do not belong to </a:t>
            </a:r>
            <a:r>
              <a:rPr lang="en-ZA" dirty="0" smtClean="0"/>
              <a:t>individual scientists</a:t>
            </a:r>
            <a:r>
              <a:rPr lang="en-ZA" dirty="0"/>
              <a:t>, but to the world at large</a:t>
            </a:r>
          </a:p>
          <a:p>
            <a:pPr marL="0" indent="0">
              <a:buNone/>
            </a:pPr>
            <a:r>
              <a:rPr lang="en-ZA" b="1" dirty="0" smtClean="0"/>
              <a:t>Universalism</a:t>
            </a:r>
          </a:p>
          <a:p>
            <a:r>
              <a:rPr lang="en-ZA" dirty="0"/>
              <a:t>There is no privileged sources of </a:t>
            </a:r>
            <a:r>
              <a:rPr lang="en-ZA" dirty="0" smtClean="0"/>
              <a:t>scientific knowledge</a:t>
            </a:r>
            <a:r>
              <a:rPr lang="en-ZA" dirty="0"/>
              <a:t>; the laws of science are the </a:t>
            </a:r>
            <a:r>
              <a:rPr lang="en-ZA" dirty="0" smtClean="0"/>
              <a:t>same everywhere </a:t>
            </a:r>
            <a:r>
              <a:rPr lang="en-ZA" dirty="0"/>
              <a:t>and are independent of </a:t>
            </a:r>
            <a:r>
              <a:rPr lang="en-ZA" dirty="0" smtClean="0"/>
              <a:t>the scientists </a:t>
            </a:r>
            <a:r>
              <a:rPr lang="en-ZA" dirty="0"/>
              <a:t>involved</a:t>
            </a:r>
            <a:r>
              <a:rPr lang="en-ZA" dirty="0" smtClean="0"/>
              <a:t>.</a:t>
            </a:r>
          </a:p>
          <a:p>
            <a:pPr marL="0" indent="0">
              <a:buNone/>
            </a:pPr>
            <a:r>
              <a:rPr lang="en-ZA" b="1" dirty="0" smtClean="0"/>
              <a:t>Disinterestedness</a:t>
            </a:r>
          </a:p>
          <a:p>
            <a:r>
              <a:rPr lang="en-ZA" dirty="0"/>
              <a:t>Scientists are unbiased; science is conducted in order to further human knowledge. They have no personal stake in the acceptance or rejection of data or claims</a:t>
            </a:r>
            <a:r>
              <a:rPr lang="en-ZA" dirty="0" smtClean="0"/>
              <a:t>.</a:t>
            </a:r>
          </a:p>
          <a:p>
            <a:pPr marL="0" indent="0">
              <a:buNone/>
            </a:pPr>
            <a:r>
              <a:rPr lang="en-ZA" b="1" dirty="0" smtClean="0"/>
              <a:t>Originality</a:t>
            </a:r>
          </a:p>
          <a:p>
            <a:r>
              <a:rPr lang="en-ZA" dirty="0"/>
              <a:t>Science is the discovery of the unknown; </a:t>
            </a:r>
            <a:r>
              <a:rPr lang="en-ZA" dirty="0" smtClean="0"/>
              <a:t>all scientific </a:t>
            </a:r>
            <a:r>
              <a:rPr lang="en-ZA" dirty="0"/>
              <a:t>work must be novel, </a:t>
            </a:r>
            <a:r>
              <a:rPr lang="en-ZA" dirty="0" smtClean="0"/>
              <a:t>continually adding </a:t>
            </a:r>
            <a:r>
              <a:rPr lang="en-ZA" dirty="0"/>
              <a:t>to the body of scientific knowledge</a:t>
            </a:r>
            <a:r>
              <a:rPr lang="en-ZA" dirty="0" smtClean="0"/>
              <a:t>.</a:t>
            </a:r>
          </a:p>
          <a:p>
            <a:pPr marL="0" indent="0">
              <a:buNone/>
            </a:pPr>
            <a:r>
              <a:rPr lang="en-ZA" b="1" dirty="0" smtClean="0"/>
              <a:t>Scepticism</a:t>
            </a:r>
          </a:p>
          <a:p>
            <a:r>
              <a:rPr lang="en-ZA" dirty="0"/>
              <a:t>Scientists take nothing on trust; </a:t>
            </a:r>
            <a:r>
              <a:rPr lang="en-ZA" dirty="0" smtClean="0"/>
              <a:t>knowledge, whether </a:t>
            </a:r>
            <a:r>
              <a:rPr lang="en-ZA" dirty="0"/>
              <a:t>new or old, must always </a:t>
            </a:r>
            <a:r>
              <a:rPr lang="en-ZA" dirty="0" smtClean="0"/>
              <a:t>be scrutinized </a:t>
            </a:r>
            <a:r>
              <a:rPr lang="en-ZA" dirty="0"/>
              <a:t>for possible errors of fact </a:t>
            </a:r>
            <a:r>
              <a:rPr lang="en-ZA" dirty="0" smtClean="0"/>
              <a:t>or inconsistencies </a:t>
            </a:r>
            <a:r>
              <a:rPr lang="en-ZA" dirty="0"/>
              <a:t>of argument.</a:t>
            </a:r>
            <a:endParaRPr lang="en-ZA" dirty="0"/>
          </a:p>
        </p:txBody>
      </p:sp>
    </p:spTree>
    <p:extLst>
      <p:ext uri="{BB962C8B-B14F-4D97-AF65-F5344CB8AC3E}">
        <p14:creationId xmlns:p14="http://schemas.microsoft.com/office/powerpoint/2010/main" val="866706650"/>
      </p:ext>
    </p:extLst>
  </p:cSld>
  <p:clrMapOvr>
    <a:masterClrMapping/>
  </p:clrMapOvr>
</p:sld>
</file>

<file path=ppt/theme/theme1.xml><?xml version="1.0" encoding="utf-8"?>
<a:theme xmlns:a="http://schemas.openxmlformats.org/drawingml/2006/main" name="Wisp">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590</TotalTime>
  <Words>981</Words>
  <Application>Microsoft Office PowerPoint</Application>
  <PresentationFormat>Widescreen</PresentationFormat>
  <Paragraphs>81</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Century Gothic</vt:lpstr>
      <vt:lpstr>Wingdings 3</vt:lpstr>
      <vt:lpstr>Wisp</vt:lpstr>
      <vt:lpstr>Postgraduate Literacies &amp; Research Skills Workshops </vt:lpstr>
      <vt:lpstr>Research Ethics</vt:lpstr>
      <vt:lpstr>Ethical Principles of Research</vt:lpstr>
      <vt:lpstr>PRINCIPLE ONE: Minimising the risk of harm</vt:lpstr>
      <vt:lpstr>PRINCIPLE TWO: Obtaining informed consent</vt:lpstr>
      <vt:lpstr>PRINCIPLE THREE: Protecting anonymity and confidentiality</vt:lpstr>
      <vt:lpstr>PRINCIPLE FOUR: Avoiding deceptive practices</vt:lpstr>
      <vt:lpstr>PRINCIPLE FIVE: Providing the right to withdraw</vt:lpstr>
      <vt:lpstr>The Ethos of Science</vt:lpstr>
      <vt:lpstr>academic integrity</vt:lpstr>
      <vt:lpstr>Plagiarism</vt:lpstr>
      <vt:lpstr>Combating plagiarism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Postgraduate Literacies &amp; Research Skills Workshops</dc:title>
  <dc:creator>Tapiwa</dc:creator>
  <cp:lastModifiedBy>Tapiwa</cp:lastModifiedBy>
  <cp:revision>65</cp:revision>
  <dcterms:created xsi:type="dcterms:W3CDTF">2020-03-13T17:36:35Z</dcterms:created>
  <dcterms:modified xsi:type="dcterms:W3CDTF">2020-04-14T10:52:35Z</dcterms:modified>
</cp:coreProperties>
</file>